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62" r:id="rId5"/>
    <p:sldId id="259" r:id="rId6"/>
    <p:sldId id="260" r:id="rId7"/>
    <p:sldId id="261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2" r:id="rId16"/>
    <p:sldId id="270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42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5.302811509734362E-2"/>
          <c:y val="3.5111561866125768E-2"/>
          <c:w val="0.87874693825392336"/>
          <c:h val="0.8195300878972278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много</c:v>
                </c:pt>
              </c:strCache>
            </c:strRef>
          </c:tx>
          <c:spPr>
            <a:solidFill>
              <a:srgbClr val="99CC00"/>
            </a:solidFill>
            <a:ln w="12677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1"/>
              <c:layout>
                <c:manualLayout>
                  <c:x val="7.4441687344913151E-3"/>
                  <c:y val="3.80972265219092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2406947890818859E-2"/>
                  <c:y val="-3.80972265219092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General" sourceLinked="0"/>
            <c:spPr>
              <a:noFill/>
              <a:ln w="25353">
                <a:noFill/>
              </a:ln>
            </c:spPr>
            <c:txPr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Cyr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5  класс</c:v>
                </c:pt>
                <c:pt idx="1">
                  <c:v>8 класс</c:v>
                </c:pt>
                <c:pt idx="2">
                  <c:v>11 класс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2</c:v>
                </c:pt>
                <c:pt idx="1">
                  <c:v>7</c:v>
                </c:pt>
                <c:pt idx="2">
                  <c:v>10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немного</c:v>
                </c:pt>
              </c:strCache>
            </c:strRef>
          </c:tx>
          <c:spPr>
            <a:solidFill>
              <a:srgbClr val="FF9900"/>
            </a:solidFill>
            <a:ln w="12677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9851116625310174E-2"/>
                  <c:y val="-3.80972265219092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9.9255583126550868E-3"/>
                  <c:y val="-3.80972265219092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7.4441687344913151E-3"/>
                  <c:y val="7.61944530438191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353">
                <a:noFill/>
              </a:ln>
            </c:spPr>
            <c:txPr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Cyr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5  класс</c:v>
                </c:pt>
                <c:pt idx="1">
                  <c:v>8 класс</c:v>
                </c:pt>
                <c:pt idx="2">
                  <c:v>11 класс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10</c:v>
                </c:pt>
                <c:pt idx="1">
                  <c:v>4</c:v>
                </c:pt>
                <c:pt idx="2">
                  <c:v>2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совсем мало</c:v>
                </c:pt>
              </c:strCache>
            </c:strRef>
          </c:tx>
          <c:spPr>
            <a:solidFill>
              <a:srgbClr val="FFFF00"/>
            </a:solidFill>
            <a:ln w="12677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488833746898263E-2"/>
                  <c:y val="7.61944530438191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2406947890818859E-2"/>
                  <c:y val="-7.619445304381840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2332506203473945E-2"/>
                  <c:y val="7.61944530438191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353">
                <a:noFill/>
              </a:ln>
            </c:spPr>
            <c:txPr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Cyr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5  класс</c:v>
                </c:pt>
                <c:pt idx="1">
                  <c:v>8 класс</c:v>
                </c:pt>
                <c:pt idx="2">
                  <c:v>11 класс</c:v>
                </c:pt>
              </c:strCache>
            </c:strRef>
          </c:cat>
          <c:val>
            <c:numRef>
              <c:f>Sheet1!$B$4:$D$4</c:f>
              <c:numCache>
                <c:formatCode>General</c:formatCode>
                <c:ptCount val="3"/>
                <c:pt idx="0">
                  <c:v>2</c:v>
                </c:pt>
                <c:pt idx="1">
                  <c:v>3</c:v>
                </c:pt>
                <c:pt idx="2">
                  <c:v>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cylinder"/>
        <c:axId val="32816512"/>
        <c:axId val="76711040"/>
        <c:axId val="0"/>
      </c:bar3DChart>
      <c:catAx>
        <c:axId val="328165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6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7671104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76711040"/>
        <c:scaling>
          <c:orientation val="minMax"/>
        </c:scaling>
        <c:delete val="0"/>
        <c:axPos val="l"/>
        <c:majorGridlines>
          <c:spPr>
            <a:ln w="3169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6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73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32816512"/>
        <c:crosses val="autoZero"/>
        <c:crossBetween val="between"/>
      </c:valAx>
      <c:spPr>
        <a:solidFill>
          <a:schemeClr val="accent5">
            <a:lumMod val="20000"/>
            <a:lumOff val="80000"/>
          </a:schemeClr>
        </a:solidFill>
        <a:ln w="9525">
          <a:solidFill>
            <a:schemeClr val="accent6">
              <a:lumMod val="75000"/>
            </a:schemeClr>
          </a:solidFill>
        </a:ln>
      </c:spPr>
    </c:plotArea>
    <c:legend>
      <c:legendPos val="r"/>
      <c:layout>
        <c:manualLayout>
          <c:xMode val="edge"/>
          <c:yMode val="edge"/>
          <c:x val="1.6993903381407643E-2"/>
          <c:y val="0.79405087897227855"/>
          <c:w val="0.79086236477079097"/>
          <c:h val="9.0529918864097364E-2"/>
        </c:manualLayout>
      </c:layout>
      <c:overlay val="0"/>
      <c:spPr>
        <a:noFill/>
        <a:ln w="25353">
          <a:noFill/>
        </a:ln>
      </c:spPr>
      <c:txPr>
        <a:bodyPr/>
        <a:lstStyle/>
        <a:p>
          <a:pPr>
            <a:defRPr sz="1400" b="0" i="0" u="none" strike="noStrike" baseline="0">
              <a:solidFill>
                <a:srgbClr val="000000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823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класс</a:t>
            </a:r>
            <a:endParaRPr lang="ru-RU" sz="1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68156545256632006"/>
          <c:y val="0"/>
        </c:manualLayout>
      </c:layout>
      <c:overlay val="0"/>
    </c:title>
    <c:autoTitleDeleted val="0"/>
    <c:view3D>
      <c:rotX val="15"/>
      <c:hPercent val="57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4.9382716049382713E-2"/>
          <c:y val="2.2324323388503112E-2"/>
          <c:w val="0.90946502057613166"/>
          <c:h val="0.8685045925851312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1 предмет</c:v>
                </c:pt>
              </c:strCache>
            </c:strRef>
          </c:tx>
          <c:spPr>
            <a:solidFill>
              <a:srgbClr val="99CC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3.588644060825479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400" b="0" i="0" u="none" strike="noStrike" baseline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Cyr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Sheet1!$B$2:$B$2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 предмета</c:v>
                </c:pt>
              </c:strCache>
            </c:strRef>
          </c:tx>
          <c:spPr>
            <a:solidFill>
              <a:srgbClr val="FF99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400" b="0" i="0" u="none" strike="noStrike" baseline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Cyr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Sheet1!$B$3:$B$3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3 предмета</c:v>
                </c:pt>
              </c:strCache>
            </c:strRef>
          </c:tx>
          <c:spPr>
            <a:solidFill>
              <a:srgbClr val="FFFF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400" b="0" i="0" u="none" strike="noStrike" baseline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Cyr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Sheet1!$B$4:$B$4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cylinder"/>
        <c:axId val="35287808"/>
        <c:axId val="35289344"/>
        <c:axId val="0"/>
      </c:bar3DChart>
      <c:catAx>
        <c:axId val="352878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3528934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5289344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35287808"/>
        <c:crosses val="autoZero"/>
        <c:crossBetween val="between"/>
      </c:valAx>
      <c:spPr>
        <a:solidFill>
          <a:schemeClr val="accent5">
            <a:lumMod val="20000"/>
            <a:lumOff val="80000"/>
          </a:schemeClr>
        </a:solidFill>
        <a:ln w="12700">
          <a:solidFill>
            <a:schemeClr val="accent6">
              <a:lumMod val="75000"/>
            </a:schemeClr>
          </a:solidFill>
        </a:ln>
      </c:spPr>
    </c:plotArea>
    <c:legend>
      <c:legendPos val="r"/>
      <c:layout>
        <c:manualLayout>
          <c:xMode val="edge"/>
          <c:yMode val="edge"/>
          <c:x val="0"/>
          <c:y val="0.81555052441620601"/>
          <c:w val="0.97164343257729002"/>
          <c:h val="8.9114722988737002E-2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1400" b="0" i="0" u="none" strike="noStrike" baseline="0">
              <a:solidFill>
                <a:srgbClr val="000000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800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класс</a:t>
            </a:r>
            <a:endParaRPr lang="ru-RU" sz="1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60141315394666794"/>
          <c:y val="2.9394882050142578E-2"/>
        </c:manualLayout>
      </c:layout>
      <c:overlay val="1"/>
    </c:title>
    <c:autoTitleDeleted val="0"/>
    <c:view3D>
      <c:rotX val="15"/>
      <c:hPercent val="46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4.6483107338110355E-2"/>
          <c:y val="3.7603804474935686E-2"/>
          <c:w val="0.84246966386450883"/>
          <c:h val="0.7086728017874557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1 предмет</c:v>
                </c:pt>
              </c:strCache>
            </c:strRef>
          </c:tx>
          <c:spPr>
            <a:solidFill>
              <a:srgbClr val="99CC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7168300989786348E-2"/>
                  <c:y val="-9.7982940167141916E-3"/>
                </c:manualLayout>
              </c:layout>
              <c:spPr>
                <a:noFill/>
                <a:ln w="25401">
                  <a:noFill/>
                </a:ln>
              </c:spPr>
              <c:txPr>
                <a:bodyPr/>
                <a:lstStyle/>
                <a:p>
                  <a:pPr>
                    <a:defRPr sz="1400" b="0" i="0" u="none" strike="noStrike" baseline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 Cyr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1">
                <a:noFill/>
              </a:ln>
            </c:spPr>
            <c:txPr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Cyr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Sheet1!$B$2:$B$2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 предмета</c:v>
                </c:pt>
              </c:strCache>
            </c:strRef>
          </c:tx>
          <c:spPr>
            <a:solidFill>
              <a:srgbClr val="FF99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2.0601961187743618E-2"/>
                  <c:y val="9.7982940167141916E-3"/>
                </c:manualLayout>
              </c:layout>
              <c:spPr>
                <a:noFill/>
                <a:ln w="25401">
                  <a:noFill/>
                </a:ln>
              </c:spPr>
              <c:txPr>
                <a:bodyPr/>
                <a:lstStyle/>
                <a:p>
                  <a:pPr>
                    <a:defRPr sz="1400" b="0" i="0" u="none" strike="noStrike" baseline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 Cyr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1">
                <a:noFill/>
              </a:ln>
            </c:spPr>
            <c:txPr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Cyr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Sheet1!$B$3:$B$3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3 предмета</c:v>
                </c:pt>
              </c:strCache>
            </c:strRef>
          </c:tx>
          <c:spPr>
            <a:solidFill>
              <a:srgbClr val="FFFF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716830098978634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1">
                <a:noFill/>
              </a:ln>
            </c:spPr>
            <c:txPr>
              <a:bodyPr/>
              <a:lstStyle/>
              <a:p>
                <a:pPr>
                  <a:defRPr sz="1400" b="0" i="0" u="none" strike="noStrike" baseline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Cyr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Sheet1!$B$4:$B$4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6 предметов</c:v>
                </c:pt>
              </c:strCache>
            </c:strRef>
          </c:tx>
          <c:spPr>
            <a:solidFill>
              <a:srgbClr val="CCFF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0300980593871809E-2"/>
                  <c:y val="1.9596588033428383E-2"/>
                </c:manualLayout>
              </c:layout>
              <c:spPr>
                <a:noFill/>
                <a:ln w="25401">
                  <a:noFill/>
                </a:ln>
              </c:spPr>
              <c:txPr>
                <a:bodyPr/>
                <a:lstStyle/>
                <a:p>
                  <a:pPr>
                    <a:defRPr sz="1400" b="0" i="0" u="none" strike="noStrike" baseline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 Cyr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1">
                <a:noFill/>
              </a:ln>
            </c:spPr>
            <c:txPr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Cyr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Sheet1!$B$5:$B$5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7 предметов</c:v>
                </c:pt>
              </c:strCache>
            </c:strRef>
          </c:tx>
          <c:spPr>
            <a:solidFill>
              <a:srgbClr val="6600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3.0902941781615425E-2"/>
                  <c:y val="-9.798294016714191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1">
                <a:noFill/>
              </a:ln>
            </c:spPr>
            <c:txPr>
              <a:bodyPr/>
              <a:lstStyle/>
              <a:p>
                <a:pPr>
                  <a:defRPr sz="1400" b="0" i="0" u="none" strike="noStrike" baseline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Cyr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Sheet1!$B$6:$B$6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cylinder"/>
        <c:axId val="32519296"/>
        <c:axId val="32520832"/>
        <c:axId val="0"/>
      </c:bar3DChart>
      <c:catAx>
        <c:axId val="32519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5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325208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252083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5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32519296"/>
        <c:crosses val="autoZero"/>
        <c:crossBetween val="between"/>
      </c:valAx>
      <c:spPr>
        <a:noFill/>
        <a:ln w="25401">
          <a:noFill/>
        </a:ln>
      </c:spPr>
    </c:plotArea>
    <c:legend>
      <c:legendPos val="b"/>
      <c:layout>
        <c:manualLayout>
          <c:xMode val="edge"/>
          <c:yMode val="edge"/>
          <c:x val="0"/>
          <c:y val="0.80747933871545141"/>
          <c:w val="1"/>
          <c:h val="0.16459243726005751"/>
        </c:manualLayout>
      </c:layout>
      <c:overlay val="0"/>
      <c:spPr>
        <a:noFill/>
        <a:ln w="25401">
          <a:noFill/>
        </a:ln>
      </c:spPr>
      <c:txPr>
        <a:bodyPr/>
        <a:lstStyle/>
        <a:p>
          <a:pPr>
            <a:defRPr sz="1400" b="0" i="0" u="none" strike="noStrike" baseline="0">
              <a:solidFill>
                <a:srgbClr val="000000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3">
        <a:lumMod val="60000"/>
        <a:lumOff val="40000"/>
      </a:schemeClr>
    </a:solidFill>
    <a:ln>
      <a:solidFill>
        <a:schemeClr val="accent6">
          <a:lumMod val="75000"/>
        </a:schemeClr>
      </a:solidFill>
    </a:ln>
  </c:spPr>
  <c:txPr>
    <a:bodyPr/>
    <a:lstStyle/>
    <a:p>
      <a:pPr>
        <a:defRPr sz="800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 класс</a:t>
            </a:r>
            <a:endParaRPr lang="ru-RU" sz="1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1"/>
    </c:title>
    <c:autoTitleDeleted val="0"/>
    <c:view3D>
      <c:rotX val="15"/>
      <c:hPercent val="36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2.8103044496487119E-2"/>
          <c:y val="6.7669172932330823E-2"/>
          <c:w val="0.9009914696978113"/>
          <c:h val="0.7669172932330826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3 предмета</c:v>
                </c:pt>
              </c:strCache>
            </c:strRef>
          </c:tx>
          <c:spPr>
            <a:solidFill>
              <a:srgbClr val="FFFF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399">
                <a:noFill/>
              </a:ln>
            </c:spPr>
            <c:txPr>
              <a:bodyPr/>
              <a:lstStyle/>
              <a:p>
                <a:pPr>
                  <a:defRPr sz="8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Sheet1!$B$2:$B$2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4 предмета</c:v>
                </c:pt>
              </c:strCache>
            </c:strRef>
          </c:tx>
          <c:spPr>
            <a:solidFill>
              <a:srgbClr val="FF00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399">
                <a:noFill/>
              </a:ln>
            </c:spPr>
            <c:txPr>
              <a:bodyPr/>
              <a:lstStyle/>
              <a:p>
                <a:pPr>
                  <a:defRPr sz="8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Sheet1!$B$3:$B$3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5 предметов</c:v>
                </c:pt>
              </c:strCache>
            </c:strRef>
          </c:tx>
          <c:spPr>
            <a:solidFill>
              <a:srgbClr val="FF808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399">
                <a:noFill/>
              </a:ln>
            </c:spPr>
            <c:txPr>
              <a:bodyPr/>
              <a:lstStyle/>
              <a:p>
                <a:pPr>
                  <a:defRPr sz="8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Sheet1!$B$4:$B$4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6 предметов</c:v>
                </c:pt>
              </c:strCache>
            </c:strRef>
          </c:tx>
          <c:spPr>
            <a:solidFill>
              <a:srgbClr val="CCFF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399">
                <a:noFill/>
              </a:ln>
            </c:spPr>
            <c:txPr>
              <a:bodyPr/>
              <a:lstStyle/>
              <a:p>
                <a:pPr>
                  <a:defRPr sz="8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Sheet1!$B$5:$B$5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8 предметов</c:v>
                </c:pt>
              </c:strCache>
            </c:strRef>
          </c:tx>
          <c:spPr>
            <a:solidFill>
              <a:srgbClr val="6600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399">
                <a:noFill/>
              </a:ln>
            </c:spPr>
            <c:txPr>
              <a:bodyPr/>
              <a:lstStyle/>
              <a:p>
                <a:pPr>
                  <a:defRPr sz="8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Sheet1!$B$6:$B$6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cylinder"/>
        <c:axId val="32702848"/>
        <c:axId val="32704384"/>
        <c:axId val="0"/>
      </c:bar3DChart>
      <c:catAx>
        <c:axId val="327028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3270438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2704384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32702848"/>
        <c:crosses val="autoZero"/>
        <c:crossBetween val="between"/>
      </c:valAx>
      <c:spPr>
        <a:noFill/>
        <a:ln w="25399">
          <a:noFill/>
        </a:ln>
      </c:spPr>
    </c:plotArea>
    <c:legend>
      <c:legendPos val="r"/>
      <c:layout>
        <c:manualLayout>
          <c:xMode val="edge"/>
          <c:yMode val="edge"/>
          <c:x val="4.1149941673147431E-3"/>
          <c:y val="0.80482068350430191"/>
          <c:w val="0.98059200019442283"/>
          <c:h val="0.18140075485439891"/>
        </c:manualLayout>
      </c:layout>
      <c:overlay val="0"/>
      <c:spPr>
        <a:noFill/>
        <a:ln w="25399">
          <a:noFill/>
        </a:ln>
      </c:spPr>
      <c:txPr>
        <a:bodyPr/>
        <a:lstStyle/>
        <a:p>
          <a:pPr>
            <a:defRPr sz="1400" b="0" i="0" u="none" strike="noStrike" baseline="0">
              <a:solidFill>
                <a:srgbClr val="000000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2">
        <a:lumMod val="40000"/>
        <a:lumOff val="60000"/>
      </a:schemeClr>
    </a:solidFill>
    <a:ln>
      <a:solidFill>
        <a:schemeClr val="accent6">
          <a:lumMod val="75000"/>
        </a:schemeClr>
      </a:solidFill>
    </a:ln>
  </c:spPr>
  <c:txPr>
    <a:bodyPr/>
    <a:lstStyle/>
    <a:p>
      <a:pPr>
        <a:defRPr sz="575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u="sng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класс</a:t>
            </a:r>
            <a:endParaRPr lang="ru-RU" sz="1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36297355253752678"/>
          <c:y val="4.0360364941234579E-2"/>
        </c:manualLayout>
      </c:layout>
      <c:overlay val="1"/>
    </c:title>
    <c:autoTitleDeleted val="0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772925542991901"/>
          <c:y val="0.15676409923246781"/>
          <c:w val="0.68315703567790265"/>
          <c:h val="0.67975456365688969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Восток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explosion val="56"/>
          <c:dPt>
            <c:idx val="0"/>
            <c:bubble3D val="0"/>
          </c:dPt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7.0850140438565981E-2"/>
                  <c:y val="0.231125006229039"/>
                </c:manualLayout>
              </c:layout>
              <c:tx>
                <c:rich>
                  <a:bodyPr/>
                  <a:lstStyle/>
                  <a:p>
                    <a:pPr>
                      <a:defRPr sz="1400" b="0" i="0" u="none" strike="noStrike" baseline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defRPr>
                    </a:pPr>
                    <a:r>
                      <a:rPr lang="ru-RU" sz="1400"/>
                      <a:t>украшают речь 
23%</a:t>
                    </a:r>
                    <a:endParaRPr lang="ru-RU"/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5.3819094628896905E-2"/>
                  <c:y val="-0.3777517732762477"/>
                </c:manualLayout>
              </c:layout>
              <c:tx>
                <c:rich>
                  <a:bodyPr/>
                  <a:lstStyle/>
                  <a:p>
                    <a:pPr>
                      <a:defRPr sz="1400" b="0" i="0" u="none" strike="noStrike" baseline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defRPr>
                    </a:pPr>
                    <a:r>
                      <a:rPr lang="ru-RU" sz="1400"/>
                      <a:t>препятствуют пониманию
77%</a:t>
                    </a:r>
                    <a:endParaRPr lang="ru-RU"/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400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Sheet1!$B$1:$D$1</c:f>
              <c:strCache>
                <c:ptCount val="2"/>
                <c:pt idx="0">
                  <c:v>украшают речь </c:v>
                </c:pt>
                <c:pt idx="1">
                  <c:v>препятствуют пониманию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2"/>
                <c:pt idx="0">
                  <c:v>27.4</c:v>
                </c:pt>
                <c:pt idx="1">
                  <c:v>90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Запад</c:v>
                </c:pt>
              </c:strCache>
            </c:strRef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explosion val="56"/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"/>
            <c:bubble3D val="0"/>
          </c:dPt>
          <c:dLbls>
            <c:numFmt formatCode="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25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Sheet1!$B$1:$D$1</c:f>
              <c:strCache>
                <c:ptCount val="2"/>
                <c:pt idx="0">
                  <c:v>украшают речь </c:v>
                </c:pt>
                <c:pt idx="1">
                  <c:v>препятствуют пониманию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2"/>
                <c:pt idx="0">
                  <c:v>38.6</c:v>
                </c:pt>
                <c:pt idx="1">
                  <c:v>34.6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Север</c:v>
                </c:pt>
              </c:strCache>
            </c:strRef>
          </c:tx>
          <c:spPr>
            <a:solidFill>
              <a:srgbClr val="FFFFCC"/>
            </a:solidFill>
            <a:ln w="12700">
              <a:solidFill>
                <a:srgbClr val="000000"/>
              </a:solidFill>
              <a:prstDash val="solid"/>
            </a:ln>
          </c:spPr>
          <c:explosion val="56"/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numFmt formatCode="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25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Sheet1!$B$1:$D$1</c:f>
              <c:strCache>
                <c:ptCount val="2"/>
                <c:pt idx="0">
                  <c:v>украшают речь </c:v>
                </c:pt>
                <c:pt idx="1">
                  <c:v>препятствуют пониманию</c:v>
                </c:pt>
              </c:strCache>
            </c:strRef>
          </c:cat>
          <c:val>
            <c:numRef>
              <c:f>Sheet1!$B$4:$D$4</c:f>
              <c:numCache>
                <c:formatCode>General</c:formatCode>
                <c:ptCount val="2"/>
                <c:pt idx="0">
                  <c:v>46.9</c:v>
                </c:pt>
                <c:pt idx="1">
                  <c:v>45</c:v>
                </c:pt>
              </c:numCache>
            </c:numRef>
          </c:val>
        </c:ser>
        <c:ser>
          <c:idx val="3"/>
          <c:order val="3"/>
          <c:tx>
            <c:strRef>
              <c:f>Sheet1!$A$8</c:f>
              <c:strCache>
                <c:ptCount val="1"/>
              </c:strCache>
            </c:strRef>
          </c:tx>
          <c:spPr>
            <a:solidFill>
              <a:srgbClr val="CCFFFF"/>
            </a:solidFill>
            <a:ln w="12700">
              <a:solidFill>
                <a:srgbClr val="000000"/>
              </a:solidFill>
              <a:prstDash val="solid"/>
            </a:ln>
          </c:spPr>
          <c:explosion val="56"/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numFmt formatCode="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25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Sheet1!$B$1:$D$1</c:f>
              <c:strCache>
                <c:ptCount val="2"/>
                <c:pt idx="0">
                  <c:v>украшают речь </c:v>
                </c:pt>
                <c:pt idx="1">
                  <c:v>препятствуют пониманию</c:v>
                </c:pt>
              </c:strCache>
            </c:strRef>
          </c:cat>
          <c:val>
            <c:numRef>
              <c:f>Sheet1!$B$8:$D$8</c:f>
              <c:numCache>
                <c:formatCode>General</c:formatCode>
                <c:ptCount val="2"/>
                <c:pt idx="0">
                  <c:v>10</c:v>
                </c:pt>
                <c:pt idx="1">
                  <c:v>4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chemeClr val="accent6">
        <a:lumMod val="40000"/>
        <a:lumOff val="60000"/>
      </a:schemeClr>
    </a:solidFill>
    <a:ln>
      <a:solidFill>
        <a:schemeClr val="accent6">
          <a:lumMod val="75000"/>
        </a:schemeClr>
      </a:solidFill>
    </a:ln>
  </c:spPr>
  <c:txPr>
    <a:bodyPr/>
    <a:lstStyle/>
    <a:p>
      <a:pPr>
        <a:defRPr sz="825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u="sng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класс</a:t>
            </a:r>
            <a:endParaRPr lang="en-US" sz="1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1"/>
    </c:title>
    <c:autoTitleDeleted val="0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7623126338329762"/>
          <c:y val="0.18595041322314049"/>
          <c:w val="0.53961456102783723"/>
          <c:h val="0.41322314049586778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explosion val="8"/>
          <c:dPt>
            <c:idx val="0"/>
            <c:bubble3D val="0"/>
          </c:dPt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-2.2076613063353186E-2"/>
                  <c:y val="-0.1528065413904445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8128925511704716"/>
                  <c:y val="-3.677400125906592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4.1314324630078843E-2"/>
                  <c:y val="0.22958675595786945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0.14282243185942811"/>
                  <c:y val="2.066115702479338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numFmt formatCode="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400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Sheet1!$B$1:$E$1</c:f>
              <c:strCache>
                <c:ptCount val="4"/>
                <c:pt idx="0">
                  <c:v>украшают речь </c:v>
                </c:pt>
                <c:pt idx="1">
                  <c:v>препятствуют пониманию</c:v>
                </c:pt>
                <c:pt idx="2">
                  <c:v>прочно вошли в нашу жизнь</c:v>
                </c:pt>
                <c:pt idx="3">
                  <c:v>можно обойтись и без них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6</c:v>
                </c:pt>
                <c:pt idx="1">
                  <c:v>1</c:v>
                </c:pt>
                <c:pt idx="2">
                  <c:v>5</c:v>
                </c:pt>
                <c:pt idx="3">
                  <c:v>2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explosion val="8"/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"/>
            <c:bubble3D val="0"/>
          </c:dPt>
          <c:dPt>
            <c:idx val="2"/>
            <c:bubble3D val="0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numFmt formatCode="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45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Sheet1!$B$1:$E$1</c:f>
              <c:strCache>
                <c:ptCount val="4"/>
                <c:pt idx="0">
                  <c:v>украшают речь </c:v>
                </c:pt>
                <c:pt idx="1">
                  <c:v>препятствуют пониманию</c:v>
                </c:pt>
                <c:pt idx="2">
                  <c:v>прочно вошли в нашу жизнь</c:v>
                </c:pt>
                <c:pt idx="3">
                  <c:v>можно обойтись и без них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</c:strCache>
            </c:strRef>
          </c:tx>
          <c:spPr>
            <a:solidFill>
              <a:srgbClr val="FFFFCC"/>
            </a:solidFill>
            <a:ln w="12700">
              <a:solidFill>
                <a:srgbClr val="000000"/>
              </a:solidFill>
              <a:prstDash val="solid"/>
            </a:ln>
          </c:spPr>
          <c:explosion val="8"/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2"/>
            <c:bubble3D val="0"/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numFmt formatCode="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45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Sheet1!$B$1:$E$1</c:f>
              <c:strCache>
                <c:ptCount val="4"/>
                <c:pt idx="0">
                  <c:v>украшают речь </c:v>
                </c:pt>
                <c:pt idx="1">
                  <c:v>препятствуют пониманию</c:v>
                </c:pt>
                <c:pt idx="2">
                  <c:v>прочно вошли в нашу жизнь</c:v>
                </c:pt>
                <c:pt idx="3">
                  <c:v>можно обойтись и без них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</c:numCache>
            </c:numRef>
          </c:val>
        </c:ser>
        <c:ser>
          <c:idx val="3"/>
          <c:order val="3"/>
          <c:tx>
            <c:strRef>
              <c:f>Sheet1!$A$8</c:f>
              <c:strCache>
                <c:ptCount val="1"/>
              </c:strCache>
            </c:strRef>
          </c:tx>
          <c:spPr>
            <a:solidFill>
              <a:srgbClr val="CCFFFF"/>
            </a:solidFill>
            <a:ln w="12700">
              <a:solidFill>
                <a:srgbClr val="000000"/>
              </a:solidFill>
              <a:prstDash val="solid"/>
            </a:ln>
          </c:spPr>
          <c:explosion val="8"/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3"/>
            <c:bubble3D val="0"/>
          </c:dPt>
          <c:dLbls>
            <c:numFmt formatCode="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45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Sheet1!$B$1:$E$1</c:f>
              <c:strCache>
                <c:ptCount val="4"/>
                <c:pt idx="0">
                  <c:v>украшают речь </c:v>
                </c:pt>
                <c:pt idx="1">
                  <c:v>препятствуют пониманию</c:v>
                </c:pt>
                <c:pt idx="2">
                  <c:v>прочно вошли в нашу жизнь</c:v>
                </c:pt>
                <c:pt idx="3">
                  <c:v>можно обойтись и без них</c:v>
                </c:pt>
              </c:strCache>
            </c:strRef>
          </c:cat>
          <c:val>
            <c:numRef>
              <c:f>Sheet1!$B$8:$E$8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chemeClr val="accent3">
        <a:lumMod val="40000"/>
        <a:lumOff val="60000"/>
      </a:schemeClr>
    </a:solidFill>
    <a:ln>
      <a:solidFill>
        <a:schemeClr val="accent6">
          <a:lumMod val="75000"/>
        </a:schemeClr>
      </a:solidFill>
    </a:ln>
  </c:spPr>
  <c:txPr>
    <a:bodyPr/>
    <a:lstStyle/>
    <a:p>
      <a:pPr>
        <a:defRPr sz="1075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u="sng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 класс</a:t>
            </a:r>
            <a:endParaRPr lang="en-US" sz="1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1"/>
    </c:title>
    <c:autoTitleDeleted val="0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076271186440678"/>
          <c:y val="0.2"/>
          <c:w val="0.5"/>
          <c:h val="0.48205128205128206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olidFill>
              <a:srgbClr val="9999FF"/>
            </a:solidFill>
            <a:ln w="12673">
              <a:solidFill>
                <a:srgbClr val="000000"/>
              </a:solidFill>
              <a:prstDash val="solid"/>
            </a:ln>
          </c:spPr>
          <c:dPt>
            <c:idx val="0"/>
            <c:bubble3D val="0"/>
            <c:explosion val="7"/>
          </c:dPt>
          <c:dPt>
            <c:idx val="1"/>
            <c:bubble3D val="0"/>
            <c:explosion val="33"/>
            <c:spPr>
              <a:solidFill>
                <a:srgbClr val="993366"/>
              </a:solidFill>
              <a:ln w="12673">
                <a:solidFill>
                  <a:srgbClr val="000000"/>
                </a:solidFill>
                <a:prstDash val="solid"/>
              </a:ln>
            </c:spPr>
          </c:dPt>
          <c:dPt>
            <c:idx val="2"/>
            <c:bubble3D val="0"/>
            <c:explosion val="10"/>
            <c:spPr>
              <a:solidFill>
                <a:srgbClr val="FFFFCC"/>
              </a:solidFill>
              <a:ln w="12673">
                <a:solidFill>
                  <a:srgbClr val="000000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CCFFFF"/>
              </a:solidFill>
              <a:ln w="12673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0"/>
              <c:layout/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8.1299216381781544E-2"/>
                  <c:y val="0.11823537642000691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5.6611897539522449E-3"/>
                  <c:y val="0.26029942526246347"/>
                </c:manualLayout>
              </c:layout>
              <c:tx>
                <c:rich>
                  <a:bodyPr/>
                  <a:lstStyle/>
                  <a:p>
                    <a:pPr>
                      <a:defRPr sz="1400" b="0" i="0" u="none" strike="noStrike" baseline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defRPr>
                    </a:pPr>
                    <a:r>
                      <a:rPr lang="ru-RU" sz="1400"/>
                      <a:t>прочно вошли в нашу жизнь
36%</a:t>
                    </a:r>
                    <a:endParaRPr lang="ru-RU"/>
                  </a:p>
                </c:rich>
              </c:tx>
              <c:spPr>
                <a:noFill/>
                <a:ln w="25347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23125632683582872"/>
                  <c:y val="-2.3458564201599811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numFmt formatCode="0%" sourceLinked="0"/>
            <c:spPr>
              <a:noFill/>
              <a:ln w="25347">
                <a:noFill/>
              </a:ln>
            </c:spPr>
            <c:txPr>
              <a:bodyPr/>
              <a:lstStyle/>
              <a:p>
                <a:pPr>
                  <a:defRPr sz="1400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Sheet1!$B$1:$E$1</c:f>
              <c:strCache>
                <c:ptCount val="4"/>
                <c:pt idx="0">
                  <c:v>украшают речь </c:v>
                </c:pt>
                <c:pt idx="1">
                  <c:v>препятствуют пониманию</c:v>
                </c:pt>
                <c:pt idx="2">
                  <c:v>прочнпрочно овошли в нашу жизнь</c:v>
                </c:pt>
                <c:pt idx="3">
                  <c:v>можно обойтись и без них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8</c:v>
                </c:pt>
                <c:pt idx="1">
                  <c:v>1</c:v>
                </c:pt>
                <c:pt idx="2">
                  <c:v>8</c:v>
                </c:pt>
                <c:pt idx="3">
                  <c:v>2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solidFill>
              <a:srgbClr val="993366"/>
            </a:solidFill>
            <a:ln w="12673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9999FF"/>
              </a:solidFill>
              <a:ln w="12673">
                <a:solidFill>
                  <a:srgbClr val="000000"/>
                </a:solidFill>
                <a:prstDash val="solid"/>
              </a:ln>
            </c:spPr>
          </c:dPt>
          <c:dPt>
            <c:idx val="1"/>
            <c:bubble3D val="0"/>
          </c:dPt>
          <c:dPt>
            <c:idx val="2"/>
            <c:bubble3D val="0"/>
            <c:spPr>
              <a:solidFill>
                <a:srgbClr val="FFFFCC"/>
              </a:solidFill>
              <a:ln w="12673">
                <a:solidFill>
                  <a:srgbClr val="000000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CCFFFF"/>
              </a:solidFill>
              <a:ln w="12673">
                <a:solidFill>
                  <a:srgbClr val="000000"/>
                </a:solidFill>
                <a:prstDash val="solid"/>
              </a:ln>
            </c:spPr>
          </c:dPt>
          <c:dLbls>
            <c:numFmt formatCode="0%" sourceLinked="0"/>
            <c:spPr>
              <a:noFill/>
              <a:ln w="25347">
                <a:noFill/>
              </a:ln>
            </c:spPr>
            <c:txPr>
              <a:bodyPr/>
              <a:lstStyle/>
              <a:p>
                <a:pPr>
                  <a:defRPr sz="1098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Sheet1!$B$1:$E$1</c:f>
              <c:strCache>
                <c:ptCount val="4"/>
                <c:pt idx="0">
                  <c:v>украшают речь </c:v>
                </c:pt>
                <c:pt idx="1">
                  <c:v>препятствуют пониманию</c:v>
                </c:pt>
                <c:pt idx="2">
                  <c:v>прочнпрочно овошли в нашу жизнь</c:v>
                </c:pt>
                <c:pt idx="3">
                  <c:v>можно обойтись и без них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</c:strCache>
            </c:strRef>
          </c:tx>
          <c:spPr>
            <a:solidFill>
              <a:srgbClr val="FFFFCC"/>
            </a:solidFill>
            <a:ln w="12673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9999FF"/>
              </a:solidFill>
              <a:ln w="12673">
                <a:solidFill>
                  <a:srgbClr val="000000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993366"/>
              </a:solidFill>
              <a:ln w="12673">
                <a:solidFill>
                  <a:srgbClr val="000000"/>
                </a:solidFill>
                <a:prstDash val="solid"/>
              </a:ln>
            </c:spPr>
          </c:dPt>
          <c:dPt>
            <c:idx val="2"/>
            <c:bubble3D val="0"/>
          </c:dPt>
          <c:dPt>
            <c:idx val="3"/>
            <c:bubble3D val="0"/>
            <c:spPr>
              <a:solidFill>
                <a:srgbClr val="CCFFFF"/>
              </a:solidFill>
              <a:ln w="12673">
                <a:solidFill>
                  <a:srgbClr val="000000"/>
                </a:solidFill>
                <a:prstDash val="solid"/>
              </a:ln>
            </c:spPr>
          </c:dPt>
          <c:dLbls>
            <c:numFmt formatCode="0%" sourceLinked="0"/>
            <c:spPr>
              <a:noFill/>
              <a:ln w="25347">
                <a:noFill/>
              </a:ln>
            </c:spPr>
            <c:txPr>
              <a:bodyPr/>
              <a:lstStyle/>
              <a:p>
                <a:pPr>
                  <a:defRPr sz="1098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Sheet1!$B$1:$E$1</c:f>
              <c:strCache>
                <c:ptCount val="4"/>
                <c:pt idx="0">
                  <c:v>украшают речь </c:v>
                </c:pt>
                <c:pt idx="1">
                  <c:v>препятствуют пониманию</c:v>
                </c:pt>
                <c:pt idx="2">
                  <c:v>прочнпрочно овошли в нашу жизнь</c:v>
                </c:pt>
                <c:pt idx="3">
                  <c:v>можно обойтись и без них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</c:numCache>
            </c:numRef>
          </c:val>
        </c:ser>
        <c:ser>
          <c:idx val="3"/>
          <c:order val="3"/>
          <c:tx>
            <c:strRef>
              <c:f>Sheet1!$A$8</c:f>
              <c:strCache>
                <c:ptCount val="1"/>
              </c:strCache>
            </c:strRef>
          </c:tx>
          <c:spPr>
            <a:solidFill>
              <a:srgbClr val="CCFFFF"/>
            </a:solidFill>
            <a:ln w="12673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9999FF"/>
              </a:solidFill>
              <a:ln w="12673">
                <a:solidFill>
                  <a:srgbClr val="000000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993366"/>
              </a:solidFill>
              <a:ln w="12673">
                <a:solidFill>
                  <a:srgbClr val="000000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FFFFCC"/>
              </a:solidFill>
              <a:ln w="12673">
                <a:solidFill>
                  <a:srgbClr val="000000"/>
                </a:solidFill>
                <a:prstDash val="solid"/>
              </a:ln>
            </c:spPr>
          </c:dPt>
          <c:dPt>
            <c:idx val="3"/>
            <c:bubble3D val="0"/>
          </c:dPt>
          <c:dLbls>
            <c:numFmt formatCode="0%" sourceLinked="0"/>
            <c:spPr>
              <a:noFill/>
              <a:ln w="25347">
                <a:noFill/>
              </a:ln>
            </c:spPr>
            <c:txPr>
              <a:bodyPr/>
              <a:lstStyle/>
              <a:p>
                <a:pPr>
                  <a:defRPr sz="1098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Sheet1!$B$1:$E$1</c:f>
              <c:strCache>
                <c:ptCount val="4"/>
                <c:pt idx="0">
                  <c:v>украшают речь </c:v>
                </c:pt>
                <c:pt idx="1">
                  <c:v>препятствуют пониманию</c:v>
                </c:pt>
                <c:pt idx="2">
                  <c:v>прочнпрочно овошли в нашу жизнь</c:v>
                </c:pt>
                <c:pt idx="3">
                  <c:v>можно обойтись и без них</c:v>
                </c:pt>
              </c:strCache>
            </c:strRef>
          </c:cat>
          <c:val>
            <c:numRef>
              <c:f>Sheet1!$B$8:$E$8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 w="25347">
          <a:noFill/>
        </a:ln>
      </c:spPr>
    </c:plotArea>
    <c:plotVisOnly val="1"/>
    <c:dispBlanksAs val="zero"/>
    <c:showDLblsOverMax val="0"/>
  </c:chart>
  <c:spPr>
    <a:solidFill>
      <a:srgbClr val="E6B9B8"/>
    </a:solidFill>
    <a:ln w="9525" cap="flat" cmpd="sng" algn="ctr">
      <a:solidFill>
        <a:srgbClr val="E46C0A"/>
      </a:solidFill>
      <a:prstDash val="solid"/>
      <a:miter lim="800000"/>
      <a:headEnd type="none" w="med" len="med"/>
      <a:tailEnd type="none" w="med" len="med"/>
    </a:ln>
  </c:spPr>
  <c:txPr>
    <a:bodyPr/>
    <a:lstStyle/>
    <a:p>
      <a:pPr>
        <a:defRPr sz="848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28803-C167-42E3-9C57-2FE3E525144E}" type="datetimeFigureOut">
              <a:rPr lang="ru-RU" smtClean="0"/>
              <a:t>02.02.2016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D734F-42BC-4116-A983-BE859DD959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520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28803-C167-42E3-9C57-2FE3E525144E}" type="datetimeFigureOut">
              <a:rPr lang="ru-RU" smtClean="0"/>
              <a:t>02.02.2016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D734F-42BC-4116-A983-BE859DD959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884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28803-C167-42E3-9C57-2FE3E525144E}" type="datetimeFigureOut">
              <a:rPr lang="ru-RU" smtClean="0"/>
              <a:t>02.02.2016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D734F-42BC-4116-A983-BE859DD959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5987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28803-C167-42E3-9C57-2FE3E525144E}" type="datetimeFigureOut">
              <a:rPr lang="ru-RU" smtClean="0"/>
              <a:t>02.02.2016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D734F-42BC-4116-A983-BE859DD959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768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28803-C167-42E3-9C57-2FE3E525144E}" type="datetimeFigureOut">
              <a:rPr lang="ru-RU" smtClean="0"/>
              <a:t>02.02.2016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D734F-42BC-4116-A983-BE859DD959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720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28803-C167-42E3-9C57-2FE3E525144E}" type="datetimeFigureOut">
              <a:rPr lang="ru-RU" smtClean="0"/>
              <a:t>02.02.2016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D734F-42BC-4116-A983-BE859DD959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599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28803-C167-42E3-9C57-2FE3E525144E}" type="datetimeFigureOut">
              <a:rPr lang="ru-RU" smtClean="0"/>
              <a:t>02.02.2016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D734F-42BC-4116-A983-BE859DD959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695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28803-C167-42E3-9C57-2FE3E525144E}" type="datetimeFigureOut">
              <a:rPr lang="ru-RU" smtClean="0"/>
              <a:t>02.02.2016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D734F-42BC-4116-A983-BE859DD959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301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28803-C167-42E3-9C57-2FE3E525144E}" type="datetimeFigureOut">
              <a:rPr lang="ru-RU" smtClean="0"/>
              <a:t>02.02.2016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D734F-42BC-4116-A983-BE859DD959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2221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28803-C167-42E3-9C57-2FE3E525144E}" type="datetimeFigureOut">
              <a:rPr lang="ru-RU" smtClean="0"/>
              <a:t>02.02.2016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D734F-42BC-4116-A983-BE859DD959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0855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28803-C167-42E3-9C57-2FE3E525144E}" type="datetimeFigureOut">
              <a:rPr lang="ru-RU" smtClean="0"/>
              <a:t>02.02.2016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D734F-42BC-4116-A983-BE859DD959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60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F28803-C167-42E3-9C57-2FE3E525144E}" type="datetimeFigureOut">
              <a:rPr lang="ru-RU" smtClean="0"/>
              <a:t>02.02.2016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D734F-42BC-4116-A983-BE859DD959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990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4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12" Type="http://schemas.openxmlformats.org/officeDocument/2006/relationships/image" Target="../media/image23.jpeg"/><Relationship Id="rId2" Type="http://schemas.openxmlformats.org/officeDocument/2006/relationships/image" Target="../media/image2.gif"/><Relationship Id="rId16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5" Type="http://schemas.openxmlformats.org/officeDocument/2006/relationships/image" Target="../media/image2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Relationship Id="rId1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13" Type="http://schemas.openxmlformats.org/officeDocument/2006/relationships/image" Target="../media/image38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12" Type="http://schemas.openxmlformats.org/officeDocument/2006/relationships/image" Target="../media/image37.jpeg"/><Relationship Id="rId17" Type="http://schemas.openxmlformats.org/officeDocument/2006/relationships/image" Target="../media/image42.jpeg"/><Relationship Id="rId2" Type="http://schemas.openxmlformats.org/officeDocument/2006/relationships/image" Target="../media/image2.gif"/><Relationship Id="rId16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11" Type="http://schemas.openxmlformats.org/officeDocument/2006/relationships/image" Target="../media/image36.jpeg"/><Relationship Id="rId5" Type="http://schemas.openxmlformats.org/officeDocument/2006/relationships/image" Target="../media/image30.jpeg"/><Relationship Id="rId15" Type="http://schemas.openxmlformats.org/officeDocument/2006/relationships/image" Target="../media/image40.jpeg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Relationship Id="rId14" Type="http://schemas.openxmlformats.org/officeDocument/2006/relationships/image" Target="../media/image3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4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7621" y="631776"/>
            <a:ext cx="838376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800" b="1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ЗНАКОМЫЕ </a:t>
            </a:r>
          </a:p>
          <a:p>
            <a:pPr>
              <a:lnSpc>
                <a:spcPct val="150000"/>
              </a:lnSpc>
            </a:pPr>
            <a:r>
              <a:rPr lang="ru-RU" sz="4800" b="1" dirty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НЕЗНАКОМЦЫ</a:t>
            </a:r>
            <a:endParaRPr lang="ru-RU" sz="4800" dirty="0">
              <a:ln>
                <a:solidFill>
                  <a:srgbClr val="7030A0"/>
                </a:solidFill>
              </a:ln>
              <a:solidFill>
                <a:srgbClr val="002060"/>
              </a:solidFill>
              <a:effectLst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543600" y="5419627"/>
            <a:ext cx="3600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Научный </a:t>
            </a:r>
            <a:r>
              <a:rPr lang="ru-RU" sz="2000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</a:p>
          <a:p>
            <a:r>
              <a:rPr lang="ru-RU" sz="2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Половинкина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О.А., 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французского языка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СОШ № 8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г.Коврова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541145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выполнил:</a:t>
            </a:r>
          </a:p>
          <a:p>
            <a:r>
              <a:rPr lang="ru-RU" sz="2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Шахмаммедова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Ирана,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ученица 10 класса 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СОШ № 8 </a:t>
            </a:r>
            <a:r>
              <a:rPr lang="ru-RU" sz="2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г.Коврова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0090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7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0724" y="1988984"/>
            <a:ext cx="8568952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грамматических показателей</a:t>
            </a:r>
          </a:p>
          <a:p>
            <a:pPr lvl="0"/>
            <a:endParaRPr lang="ru-RU" sz="1050" dirty="0" smtClean="0"/>
          </a:p>
          <a:p>
            <a:pPr lvl="0"/>
            <a:endParaRPr lang="ru-RU" sz="1050" dirty="0"/>
          </a:p>
          <a:p>
            <a:pPr lvl="0"/>
            <a:endParaRPr lang="ru-RU" sz="1050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300940" y="231306"/>
            <a:ext cx="8001235" cy="1221720"/>
          </a:xfrm>
          <a:prstGeom prst="rect">
            <a:avLst/>
          </a:prstGeom>
        </p:spPr>
        <p:txBody>
          <a:bodyPr wrap="none" lIns="77221" tIns="38611" rIns="77221" bIns="38611">
            <a:spAutoFit/>
          </a:bodyPr>
          <a:lstStyle/>
          <a:p>
            <a:pPr algn="ctr">
              <a:defRPr/>
            </a:pPr>
            <a:r>
              <a:rPr lang="ru-RU" sz="3600" b="1" cap="all" dirty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ОСВОЕНИЕ РУССКИМ ЯЗЫКОМ </a:t>
            </a:r>
          </a:p>
          <a:p>
            <a:pPr algn="ctr">
              <a:defRPr/>
            </a:pPr>
            <a:r>
              <a:rPr lang="ru-RU" sz="3600" b="1" cap="all" dirty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французских </a:t>
            </a:r>
            <a:r>
              <a:rPr lang="ru-RU" sz="3600" b="1" cap="all" dirty="0" err="1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ТЕРМИНов</a:t>
            </a:r>
            <a:endParaRPr lang="ru-RU" sz="3600" b="1" cap="all" dirty="0">
              <a:ln>
                <a:solidFill>
                  <a:srgbClr val="7030A0"/>
                </a:solidFill>
              </a:ln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29149" y="2996952"/>
            <a:ext cx="73448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courant (</a:t>
            </a:r>
            <a:r>
              <a:rPr lang="fr-FR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бегущий</a:t>
            </a:r>
            <a:r>
              <a:rPr lang="fr-FR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→куранты (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часы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porti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èr</a:t>
            </a:r>
            <a:r>
              <a:rPr lang="ru-RU" sz="2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→портьер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lust</a:t>
            </a:r>
            <a:r>
              <a:rPr lang="fr-FR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fr-FR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→люстр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витраж (</a:t>
            </a:r>
            <a:r>
              <a:rPr lang="fr-FR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vitrage):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фр. </a:t>
            </a:r>
            <a:r>
              <a:rPr lang="fr-FR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vitre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fr-FR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оконное стекло» +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fr-FR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age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3079017" y="5085184"/>
            <a:ext cx="216024" cy="1440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295041" y="5085184"/>
            <a:ext cx="152400" cy="1524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474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7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772816"/>
            <a:ext cx="856895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Сложение целых слов: </a:t>
            </a:r>
          </a:p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гардероб: </a:t>
            </a:r>
            <a:r>
              <a:rPr lang="fr-FR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guarder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- «хранить», </a:t>
            </a:r>
            <a:r>
              <a:rPr lang="fr-FR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robe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— «платье».</a:t>
            </a:r>
          </a:p>
          <a:p>
            <a:pPr lvl="0"/>
            <a:endPara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Метонимический перенос французских собственных имён:</a:t>
            </a:r>
          </a:p>
          <a:p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фужер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FR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fougère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)- 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г.Фужэр</a:t>
            </a:r>
            <a:endParaRPr lang="ru-RU" sz="28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мансарда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mansarde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- 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Франсуа 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Мансар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Ассимиляция галлицизмов:</a:t>
            </a:r>
          </a:p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Вечером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они сделали </a:t>
            </a: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променад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promenade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79394" y="231306"/>
            <a:ext cx="8001235" cy="1221720"/>
          </a:xfrm>
          <a:prstGeom prst="rect">
            <a:avLst/>
          </a:prstGeom>
        </p:spPr>
        <p:txBody>
          <a:bodyPr wrap="none" lIns="77221" tIns="38611" rIns="77221" bIns="38611">
            <a:spAutoFit/>
          </a:bodyPr>
          <a:lstStyle/>
          <a:p>
            <a:pPr algn="ctr">
              <a:defRPr/>
            </a:pPr>
            <a:r>
              <a:rPr lang="ru-RU" sz="3600" b="1" cap="all" dirty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ОСВОЕНИЕ РУССКИМ ЯЗЫКОМ </a:t>
            </a:r>
          </a:p>
          <a:p>
            <a:pPr algn="ctr">
              <a:defRPr/>
            </a:pPr>
            <a:r>
              <a:rPr lang="ru-RU" sz="3600" b="1" cap="all" dirty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французских </a:t>
            </a:r>
            <a:r>
              <a:rPr lang="ru-RU" sz="3600" b="1" cap="all" dirty="0" err="1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ТЕРМИНов</a:t>
            </a:r>
            <a:endParaRPr lang="ru-RU" sz="3600" b="1" cap="all" dirty="0">
              <a:ln>
                <a:solidFill>
                  <a:srgbClr val="7030A0"/>
                </a:solidFill>
              </a:ln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4023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7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09863"/>
            <a:ext cx="8784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УПОТРЕБЛЕНИЯ ЗАИМСТВОВАННЫХ СЛОВ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427984" y="2060848"/>
            <a:ext cx="4176464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0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№1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Вы думаете, много ли предметов французского происхождения нас окружает?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2669534"/>
              </p:ext>
            </p:extLst>
          </p:nvPr>
        </p:nvGraphicFramePr>
        <p:xfrm>
          <a:off x="4427984" y="3298063"/>
          <a:ext cx="4483961" cy="354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050" name="Picture 2" descr="http://m.io.ua/img_aa/medium/3109/44/3109441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0192"/>
            <a:ext cx="1619672" cy="2079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img.rufox.ru/files/big2/460816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69" t="16470" r="29914" b="14843"/>
          <a:stretch/>
        </p:blipFill>
        <p:spPr bwMode="auto">
          <a:xfrm>
            <a:off x="1115616" y="2708920"/>
            <a:ext cx="2073292" cy="2346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smartnews.ru/storage/c/2013/09/27/1380294332_751178_88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71"/>
          <a:stretch/>
        </p:blipFill>
        <p:spPr bwMode="auto">
          <a:xfrm>
            <a:off x="2267744" y="4206602"/>
            <a:ext cx="2044780" cy="2609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2373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7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333" y="1032247"/>
            <a:ext cx="5200560" cy="304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5414" y="188640"/>
            <a:ext cx="8759074" cy="707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0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№1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предложенном фото назовите наибольшее количество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предметов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французского происхождения.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6832308"/>
              </p:ext>
            </p:extLst>
          </p:nvPr>
        </p:nvGraphicFramePr>
        <p:xfrm>
          <a:off x="5779441" y="1196752"/>
          <a:ext cx="3185047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7984210"/>
              </p:ext>
            </p:extLst>
          </p:nvPr>
        </p:nvGraphicFramePr>
        <p:xfrm>
          <a:off x="467544" y="4149080"/>
          <a:ext cx="3888432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0810711"/>
              </p:ext>
            </p:extLst>
          </p:nvPr>
        </p:nvGraphicFramePr>
        <p:xfrm>
          <a:off x="4427984" y="4149080"/>
          <a:ext cx="4608512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3441503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7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88640"/>
            <a:ext cx="8424936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№3: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Вы относитесь к заимствованным словам (украшают речь, препятствуют пониманию, без них можно обойтись, они прочно входят в нашу жизнь)?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3704683"/>
              </p:ext>
            </p:extLst>
          </p:nvPr>
        </p:nvGraphicFramePr>
        <p:xfrm>
          <a:off x="84032" y="1484784"/>
          <a:ext cx="4441825" cy="2253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8148143"/>
              </p:ext>
            </p:extLst>
          </p:nvPr>
        </p:nvGraphicFramePr>
        <p:xfrm>
          <a:off x="4622800" y="1484784"/>
          <a:ext cx="4441825" cy="22774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977660"/>
              </p:ext>
            </p:extLst>
          </p:nvPr>
        </p:nvGraphicFramePr>
        <p:xfrm>
          <a:off x="1937094" y="4127872"/>
          <a:ext cx="5149408" cy="2541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9479074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7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0794" y="332656"/>
            <a:ext cx="4600348" cy="1221720"/>
          </a:xfrm>
          <a:prstGeom prst="rect">
            <a:avLst/>
          </a:prstGeom>
        </p:spPr>
        <p:txBody>
          <a:bodyPr wrap="none" lIns="77221" tIns="38611" rIns="77221" bIns="38611">
            <a:spAutoFit/>
          </a:bodyPr>
          <a:lstStyle/>
          <a:p>
            <a:pPr algn="ctr">
              <a:defRPr/>
            </a:pPr>
            <a:r>
              <a:rPr lang="ru-RU" sz="3700" b="1" cap="all" dirty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Общие выводы </a:t>
            </a:r>
          </a:p>
          <a:p>
            <a:pPr algn="ctr">
              <a:defRPr/>
            </a:pPr>
            <a:r>
              <a:rPr lang="ru-RU" sz="3700" b="1" cap="all" dirty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анкетирования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2430" y="2382277"/>
            <a:ext cx="5862610" cy="81664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lIns="77221" tIns="38611" rIns="77221" bIns="38611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могут отличить заимствованные слова от исконно русских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1181" y="3698821"/>
            <a:ext cx="6679550" cy="24490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lIns="77221" tIns="38611" rIns="77221" bIns="38611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Продемонстрировали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хорошие знания русского и французского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языков. </a:t>
            </a:r>
          </a:p>
          <a:p>
            <a:pPr algn="just">
              <a:lnSpc>
                <a:spcPct val="107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Отмечают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заимствованные слова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прочно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вошли в наш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язык и не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препятствуют пониманию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речи.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Однако, мы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можем вполне обойтись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без них.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Выгнутая вправо стрелка 8"/>
          <p:cNvSpPr/>
          <p:nvPr/>
        </p:nvSpPr>
        <p:spPr>
          <a:xfrm>
            <a:off x="6187339" y="2060849"/>
            <a:ext cx="492211" cy="1072496"/>
          </a:xfrm>
          <a:prstGeom prst="curvedLef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221" tIns="38611" rIns="77221" bIns="38611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гнутая вправо стрелка 9"/>
          <p:cNvSpPr/>
          <p:nvPr/>
        </p:nvSpPr>
        <p:spPr>
          <a:xfrm rot="1992256">
            <a:off x="7170267" y="3309525"/>
            <a:ext cx="492211" cy="1350265"/>
          </a:xfrm>
          <a:prstGeom prst="curvedLef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221" tIns="38611" rIns="77221" bIns="38611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1" name="Picture 2" descr="http://m.io.ua/img_aa/medium/3109/44/310944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50039"/>
            <a:ext cx="1619672" cy="2079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://img.rufox.ru/files/big2/460816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69" t="16470" r="29914" b="14843"/>
          <a:stretch/>
        </p:blipFill>
        <p:spPr bwMode="auto">
          <a:xfrm>
            <a:off x="6858000" y="1221707"/>
            <a:ext cx="2073292" cy="2346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Выгнутая вправо стрелка 13"/>
          <p:cNvSpPr/>
          <p:nvPr/>
        </p:nvSpPr>
        <p:spPr>
          <a:xfrm rot="5400000">
            <a:off x="6611894" y="5734424"/>
            <a:ext cx="492211" cy="1350265"/>
          </a:xfrm>
          <a:prstGeom prst="curvedLef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221" tIns="38611" rIns="77221" bIns="38611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3" name="Picture 4" descr="http://smartnews.ru/storage/c/2013/09/27/1380294332_751178_88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71"/>
          <a:stretch/>
        </p:blipFill>
        <p:spPr bwMode="auto">
          <a:xfrm>
            <a:off x="7347368" y="4528154"/>
            <a:ext cx="1825959" cy="2329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5317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7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8324"/>
            <a:ext cx="9144000" cy="6101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094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7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1484784"/>
            <a:ext cx="54726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</a:p>
          <a:p>
            <a:pPr algn="ctr"/>
            <a:r>
              <a:rPr lang="ru-RU" sz="4800" b="1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</a:p>
          <a:p>
            <a:pPr algn="ctr"/>
            <a:r>
              <a:rPr lang="ru-RU" sz="4800" b="1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  <a:endParaRPr lang="ru-RU" sz="4800" b="1" dirty="0">
              <a:ln>
                <a:solidFill>
                  <a:srgbClr val="7030A0"/>
                </a:solidFill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418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4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87724" y="404664"/>
            <a:ext cx="6480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 ИССЛЕДОВАНИЯ:</a:t>
            </a:r>
            <a:endParaRPr lang="ru-RU" sz="3600" b="1" dirty="0">
              <a:ln>
                <a:solidFill>
                  <a:srgbClr val="7030A0"/>
                </a:solidFill>
              </a:ln>
              <a:solidFill>
                <a:srgbClr val="002060"/>
              </a:solidFill>
              <a:effectLst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11760" y="1772816"/>
            <a:ext cx="583264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изучив французские лексические заимствования в бытовой сфере, показать вклад французского языка в обогащение русского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0697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7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980728"/>
            <a:ext cx="885698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Изучить литературу по данной теме.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Выяснить, какие из привычных для россиян предметов быта имеют французское происхождение.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Изучить историю возникновения французских предметов быта и пути их проникновения в русскую культуру.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Провести анкетирование среди учащихся по теме исследования.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Создать франко-русский словарь предметов быта французского происхождения.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Создать брошюру «Необычные истории появления обычных вещей». 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1732" y="116632"/>
            <a:ext cx="78064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cap="all" dirty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Исследовательские </a:t>
            </a:r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АДАЧИ:</a:t>
            </a:r>
            <a:endParaRPr lang="ru-RU" sz="3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035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7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9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520" y="0"/>
            <a:ext cx="2416007" cy="1721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6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7" y="4653136"/>
            <a:ext cx="2555559" cy="2204863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59" y="0"/>
            <a:ext cx="2555123" cy="1916832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071670" y="1643050"/>
            <a:ext cx="4643470" cy="32170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lIns="77221" tIns="38611" rIns="77221" bIns="38611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600" b="1" cap="all" dirty="0">
                <a:ln w="9000" cmpd="sng">
                  <a:solidFill>
                    <a:srgbClr val="7030A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Заимствование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процесс, в  результате которого в языке появляются и закрепляются иноязычные слова, т.е. слова других языков, часто употребляемые в родном </a:t>
            </a:r>
          </a:p>
        </p:txBody>
      </p:sp>
      <p:sp>
        <p:nvSpPr>
          <p:cNvPr id="16" name="Стрелка влево 15"/>
          <p:cNvSpPr/>
          <p:nvPr/>
        </p:nvSpPr>
        <p:spPr>
          <a:xfrm rot="2015009">
            <a:off x="6774186" y="4040115"/>
            <a:ext cx="1120636" cy="180305"/>
          </a:xfrm>
          <a:prstGeom prst="leftArrow">
            <a:avLst/>
          </a:prstGeom>
          <a:solidFill>
            <a:srgbClr val="7030A0"/>
          </a:solid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221" tIns="38611" rIns="77221" bIns="38611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Стрелка влево 17"/>
          <p:cNvSpPr/>
          <p:nvPr/>
        </p:nvSpPr>
        <p:spPr>
          <a:xfrm rot="13553675">
            <a:off x="698502" y="2189163"/>
            <a:ext cx="1357312" cy="131763"/>
          </a:xfrm>
          <a:prstGeom prst="leftArrow">
            <a:avLst/>
          </a:prstGeom>
          <a:solidFill>
            <a:srgbClr val="7030A0"/>
          </a:solid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221" tIns="38611" rIns="77221" bIns="38611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Стрелка влево 19"/>
          <p:cNvSpPr/>
          <p:nvPr/>
        </p:nvSpPr>
        <p:spPr>
          <a:xfrm rot="8058200">
            <a:off x="689769" y="3969544"/>
            <a:ext cx="1357313" cy="142875"/>
          </a:xfrm>
          <a:prstGeom prst="leftArrow">
            <a:avLst/>
          </a:prstGeom>
          <a:solidFill>
            <a:srgbClr val="7030A0"/>
          </a:solid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221" tIns="38611" rIns="77221" bIns="38611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Стрелка влево 20"/>
          <p:cNvSpPr/>
          <p:nvPr/>
        </p:nvSpPr>
        <p:spPr>
          <a:xfrm rot="19479011" flipV="1">
            <a:off x="6683687" y="2182837"/>
            <a:ext cx="1357312" cy="157874"/>
          </a:xfrm>
          <a:prstGeom prst="leftArrow">
            <a:avLst/>
          </a:prstGeom>
          <a:solidFill>
            <a:srgbClr val="7030A0"/>
          </a:solid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221" tIns="38611" rIns="77221" bIns="38611" anchor="ctr"/>
          <a:lstStyle/>
          <a:p>
            <a:pPr algn="ctr">
              <a:defRPr/>
            </a:pPr>
            <a:endParaRPr lang="ru-RU" dirty="0">
              <a:ln>
                <a:solidFill>
                  <a:srgbClr val="7030A0"/>
                </a:solidFill>
              </a:ln>
              <a:solidFill>
                <a:srgbClr val="002060"/>
              </a:solidFill>
            </a:endParaRPr>
          </a:p>
        </p:txBody>
      </p:sp>
      <p:pic>
        <p:nvPicPr>
          <p:cNvPr id="27655" name="Picture 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12" y="2420888"/>
            <a:ext cx="1256275" cy="165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Стрелка влево 14"/>
          <p:cNvSpPr/>
          <p:nvPr/>
        </p:nvSpPr>
        <p:spPr>
          <a:xfrm rot="10800000">
            <a:off x="1322388" y="3071813"/>
            <a:ext cx="455612" cy="173037"/>
          </a:xfrm>
          <a:prstGeom prst="leftArrow">
            <a:avLst/>
          </a:prstGeom>
          <a:solidFill>
            <a:srgbClr val="7030A0"/>
          </a:solid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221" tIns="38611" rIns="77221" bIns="38611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Стрелка влево 16"/>
          <p:cNvSpPr/>
          <p:nvPr/>
        </p:nvSpPr>
        <p:spPr>
          <a:xfrm rot="5400000">
            <a:off x="4248150" y="4967238"/>
            <a:ext cx="357187" cy="142875"/>
          </a:xfrm>
          <a:prstGeom prst="leftArrow">
            <a:avLst/>
          </a:prstGeom>
          <a:solidFill>
            <a:srgbClr val="7030A0"/>
          </a:solid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221" tIns="38611" rIns="77221" bIns="38611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Стрелка влево 18"/>
          <p:cNvSpPr/>
          <p:nvPr/>
        </p:nvSpPr>
        <p:spPr>
          <a:xfrm>
            <a:off x="6929438" y="3214688"/>
            <a:ext cx="455612" cy="173037"/>
          </a:xfrm>
          <a:prstGeom prst="leftArrow">
            <a:avLst/>
          </a:prstGeom>
          <a:solidFill>
            <a:srgbClr val="7030A0"/>
          </a:solid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221" tIns="38611" rIns="77221" bIns="38611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026" name="Picture 2" descr="http://www.pssl.com/images/Default-Image/1500/FR-1X-RD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1195" y="154227"/>
            <a:ext cx="2299932" cy="1488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media2.24aul.ru/imgs/5142f6804ffdaa1ad8fffc4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5030" y="2312574"/>
            <a:ext cx="1652044" cy="1691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gov.cap.ru/Home/13/2012/molodeg/festival-druzhby-narodov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3136" y="4515313"/>
            <a:ext cx="2380863" cy="2358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hdwallpapershoot.com/wp-content/uploads/2014/12/peugeot-rcz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1" t="13051" r="5624" b="8365"/>
          <a:stretch/>
        </p:blipFill>
        <p:spPr bwMode="auto">
          <a:xfrm>
            <a:off x="2987824" y="5186366"/>
            <a:ext cx="3384376" cy="1671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3858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7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708920"/>
            <a:ext cx="4094821" cy="350865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rgbClr val="7030A0"/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ГАЛЛИЦИЗМЫ</a:t>
            </a:r>
            <a:endParaRPr lang="ru-RU" sz="2800" b="1" dirty="0" smtClean="0">
              <a:ln w="9000" cmpd="sng">
                <a:solidFill>
                  <a:srgbClr val="7030A0"/>
                </a:solidFill>
                <a:prstDash val="solid"/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лат. </a:t>
            </a:r>
            <a:r>
              <a:rPr lang="ru-RU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gallicus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-галльский) </a:t>
            </a:r>
            <a:endParaRPr lang="ru-RU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 и выражения, заимствованные из французского языка или образованные по модели французских слов и выражений</a:t>
            </a:r>
          </a:p>
        </p:txBody>
      </p:sp>
      <p:pic>
        <p:nvPicPr>
          <p:cNvPr id="2050" name="Picture 2" descr="http://cdn11.img22.ria.ru/images/92515/79/92515792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5" t="17682" r="4363" b="5312"/>
          <a:stretch/>
        </p:blipFill>
        <p:spPr bwMode="auto">
          <a:xfrm>
            <a:off x="4073860" y="188640"/>
            <a:ext cx="5083956" cy="2408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vtyumene.ru/wp-content/uploads/2014/03/studenty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61" y="17728"/>
            <a:ext cx="3545118" cy="2361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img01.kupiprodai.ru/052014/139990170344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3965" y="3789040"/>
            <a:ext cx="4764826" cy="2930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9630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7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11760" y="2684783"/>
            <a:ext cx="3834689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rgbClr val="7030A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ГАЛЛИЦИЗМЫ</a:t>
            </a:r>
            <a:endParaRPr lang="ru-RU" sz="3600" b="1" dirty="0" smtClean="0">
              <a:ln w="9000" cmpd="sng">
                <a:solidFill>
                  <a:srgbClr val="7030A0"/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8" name="Picture 6" descr="http://img1.liveinternet.ru/images/attach/c/9/106/434/106434115_col_actual_147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2" t="1616" r="12275" b="5883"/>
          <a:stretch/>
        </p:blipFill>
        <p:spPr bwMode="auto">
          <a:xfrm rot="21138648">
            <a:off x="1763688" y="90951"/>
            <a:ext cx="1596951" cy="184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cs623722.vk.me/v623722492/2d3a5/zvaVBBvMMS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04418">
            <a:off x="243195" y="625370"/>
            <a:ext cx="1831058" cy="1831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otvet.imgsmail.ru/download/34b2d54c89ee9f3370660c40aa5504ad_i-669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4367">
            <a:off x="2904820" y="255826"/>
            <a:ext cx="2081808" cy="2081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s://im3-tub-ru.yandex.net/i?id=78ca001563a3ddaab0e903f114cd5872&amp;n=33&amp;h=190&amp;w=28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46" r="3269"/>
          <a:stretch/>
        </p:blipFill>
        <p:spPr bwMode="auto">
          <a:xfrm rot="21362039">
            <a:off x="5424111" y="164823"/>
            <a:ext cx="2139885" cy="180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s017.radikal.ru/i416/1206/f1/b5ccb9e99b87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70" t="23065" b="4280"/>
          <a:stretch/>
        </p:blipFill>
        <p:spPr bwMode="auto">
          <a:xfrm rot="1249388">
            <a:off x="7211681" y="224810"/>
            <a:ext cx="1537763" cy="2218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http://cs3.livemaster.ru/zhurnalfoto/3/8/4/150724221848.jpe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2" t="32831" r="13085" b="6147"/>
          <a:stretch/>
        </p:blipFill>
        <p:spPr bwMode="auto">
          <a:xfrm>
            <a:off x="7035115" y="2438472"/>
            <a:ext cx="2087807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https://workingmomadventures.files.wordpress.com/2011/09/clarinet-close-up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41" t="-6236" r="-8204" b="6236"/>
          <a:stretch/>
        </p:blipFill>
        <p:spPr bwMode="auto">
          <a:xfrm>
            <a:off x="21314" y="5319034"/>
            <a:ext cx="1903465" cy="1533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 descr="http://pavon.kz/cache/proxy_image/2014_12_20/img_n/2011-08_5/68f705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14" y="3695124"/>
            <a:ext cx="1762669" cy="1634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8" name="Picture 26" descr="http://img4.tourbina.ru/photos.4/1/4/2/5/0/1205241/big.photo/Vernisazh-v-Izmaylovo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19" t="4138" r="9435" b="9673"/>
          <a:stretch/>
        </p:blipFill>
        <p:spPr bwMode="auto">
          <a:xfrm>
            <a:off x="3979390" y="3707959"/>
            <a:ext cx="2267059" cy="2163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6" name="Picture 24" descr="https://otvet.imgsmail.ru/download/bc32f04225f0637ebb32097fcbdbb590_i-499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8297" y="5125339"/>
            <a:ext cx="2418152" cy="1712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4" name="Picture 22" descr="http://churya.com.ua/index.php?option=com_ponygallery&amp;func=watermark&amp;id=1195&amp;Itemid=98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5" t="8580" b="7512"/>
          <a:stretch/>
        </p:blipFill>
        <p:spPr bwMode="auto">
          <a:xfrm>
            <a:off x="2202171" y="4140238"/>
            <a:ext cx="1743552" cy="1970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9" name="Picture 27" descr="http://statusmebli.com/wp-content/uploads/2013/06/servant-1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4890073"/>
            <a:ext cx="1495425" cy="196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0" name="Picture 28" descr="http://www.lustrof.ru/images/stories/virtuemart/product/1116_11________4ecfa17340839.jp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6303" y="3546322"/>
            <a:ext cx="1637697" cy="1343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1" name="Picture 29" descr="http://www.znakotveta.ru/i/Torsher-FLOS-SpunLight-F-00014346.jpeg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7548" y="4527072"/>
            <a:ext cx="704850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30316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7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9583" y="0"/>
            <a:ext cx="867275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 БЫТА </a:t>
            </a:r>
          </a:p>
          <a:p>
            <a:pPr algn="ctr"/>
            <a:r>
              <a:rPr lang="ru-RU" sz="3600" b="1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ФРАНЦУЗСКОГО ПРОИСХОЖДЕНИЯ</a:t>
            </a:r>
            <a:endParaRPr lang="ru-RU" sz="3600" b="1" dirty="0">
              <a:ln>
                <a:solidFill>
                  <a:srgbClr val="7030A0"/>
                </a:solidFill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3" descr="%D1%88%D0%BA%D0%B0%D1%84%D1%8B-%D1%81-%D0%B0%D0%BD%D1%82%D1%80%D0%B5%D1%81%D0%BE%D0%BB%D1%8C%D1%8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349156"/>
            <a:ext cx="2235049" cy="179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itempho_4e92b0f13bfa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7918" y="1836563"/>
            <a:ext cx="1497406" cy="1250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388" y="1782998"/>
            <a:ext cx="1873655" cy="1357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stolik-dlya-spalni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1" y="3465096"/>
            <a:ext cx="2244725" cy="1490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13662-54776a966660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64" y="3418532"/>
            <a:ext cx="1885950" cy="149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 descr="116_PP54_b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759" y="3433487"/>
            <a:ext cx="2492375" cy="1475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f624e0_42f9f9037e1747d6ac3b547bd6b0522f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936"/>
          <a:stretch/>
        </p:blipFill>
        <p:spPr bwMode="auto">
          <a:xfrm>
            <a:off x="7206346" y="3418532"/>
            <a:ext cx="1787125" cy="1475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00000286m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5171" y="1195122"/>
            <a:ext cx="1074738" cy="1855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-002-1-1500x1000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8"/>
              </a:clrFrom>
              <a:clrTo>
                <a:srgbClr val="FFFF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68083"/>
            <a:ext cx="2002254" cy="1578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0" name="Picture 14" descr="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2254" y="5082332"/>
            <a:ext cx="1962650" cy="1730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1" name="Picture 15" descr="komod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4904" y="5312065"/>
            <a:ext cx="1552883" cy="1545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3" name="Picture 17" descr="279-427670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790" y="1038926"/>
            <a:ext cx="893563" cy="1886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4" name="Picture 18" descr="163359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7918" y="5784179"/>
            <a:ext cx="1572227" cy="1051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5" name="Picture 19" descr="100005297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997696"/>
            <a:ext cx="1787125" cy="1814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ru.all.biz/img/ru/catalog/2403857.jpeg"/>
          <p:cNvPicPr>
            <a:picLocks noChangeAspect="1" noChangeArrowheads="1"/>
          </p:cNvPicPr>
          <p:nvPr/>
        </p:nvPicPr>
        <p:blipFill rotWithShape="1">
          <a:blip r:embed="rId17" cstate="print">
            <a:clrChange>
              <a:clrFrom>
                <a:srgbClr val="F8FEFA"/>
              </a:clrFrom>
              <a:clrTo>
                <a:srgbClr val="F8FE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12"/>
          <a:stretch/>
        </p:blipFill>
        <p:spPr bwMode="auto">
          <a:xfrm>
            <a:off x="4201501" y="1349156"/>
            <a:ext cx="1292165" cy="1228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7933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7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0"/>
            <a:ext cx="89289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ФРАНКОЯЗЫЧНОГО ПРОИСХОЖДЕНИЯ «РУССКИХ» СЛОВ</a:t>
            </a:r>
            <a:endParaRPr lang="ru-RU" sz="3600" b="1" dirty="0">
              <a:ln>
                <a:solidFill>
                  <a:srgbClr val="7030A0"/>
                </a:solidFill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852935"/>
            <a:ext cx="79928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жалюз</a:t>
            </a:r>
            <a:r>
              <a:rPr lang="ru-RU" sz="28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ú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2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бюр</a:t>
            </a:r>
            <a:r>
              <a:rPr lang="ru-RU" sz="28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ó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2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панн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ó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канап</a:t>
            </a:r>
            <a:r>
              <a:rPr lang="ru-RU" sz="28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шифонь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торш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трель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яж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витр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аж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анс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ню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анс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префер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анс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ром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анс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се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анс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lvl="0"/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уа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р, в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уа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ль, резерв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уа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р, т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уа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221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7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0940" y="231306"/>
            <a:ext cx="8001235" cy="1221720"/>
          </a:xfrm>
          <a:prstGeom prst="rect">
            <a:avLst/>
          </a:prstGeom>
        </p:spPr>
        <p:txBody>
          <a:bodyPr wrap="none" lIns="77221" tIns="38611" rIns="77221" bIns="38611">
            <a:spAutoFit/>
          </a:bodyPr>
          <a:lstStyle/>
          <a:p>
            <a:pPr algn="ctr">
              <a:defRPr/>
            </a:pPr>
            <a:r>
              <a:rPr lang="ru-RU" sz="3600" b="1" cap="all" dirty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ОСВОЕНИЕ РУССКИМ ЯЗЫКОМ </a:t>
            </a:r>
          </a:p>
          <a:p>
            <a:pPr algn="ctr">
              <a:defRPr/>
            </a:pPr>
            <a:r>
              <a:rPr lang="ru-RU" sz="3600" b="1" cap="all" dirty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французских </a:t>
            </a:r>
            <a:r>
              <a:rPr lang="ru-RU" sz="3600" b="1" cap="all" dirty="0" err="1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ТЕРМИНов</a:t>
            </a:r>
            <a:endParaRPr lang="ru-RU" sz="3600" b="1" cap="all" dirty="0">
              <a:ln>
                <a:solidFill>
                  <a:srgbClr val="7030A0"/>
                </a:solidFill>
              </a:ln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844824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Фонетико-графическое освоение: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331639" y="2551837"/>
            <a:ext cx="697053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bur</a:t>
            </a:r>
            <a:r>
              <a:rPr lang="en-US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eau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ru-RU" sz="2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бюр</a:t>
            </a:r>
            <a:r>
              <a:rPr lang="ru-RU" sz="28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ó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serv</a:t>
            </a:r>
            <a:r>
              <a:rPr lang="en-US" sz="28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nte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→ серв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нт,</a:t>
            </a: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canap</a:t>
            </a:r>
            <a:r>
              <a:rPr lang="fr-FR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→канап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plaf</a:t>
            </a:r>
            <a:r>
              <a:rPr lang="fr-FR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fr-FR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→ плаф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bra</a:t>
            </a:r>
            <a:r>
              <a:rPr lang="fr-FR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→ бра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parque</a:t>
            </a:r>
            <a:r>
              <a:rPr lang="en-US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→ парке</a:t>
            </a:r>
            <a:r>
              <a:rPr lang="fr-FR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servi</a:t>
            </a:r>
            <a:r>
              <a:rPr lang="fr-FR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fr-FR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 серви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endParaRPr lang="ru-RU" sz="2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2123728" y="2651648"/>
            <a:ext cx="72008" cy="5727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4535996" y="2628442"/>
            <a:ext cx="72008" cy="5727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6352836" y="2662623"/>
            <a:ext cx="72008" cy="5727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9053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462</Words>
  <Application>Microsoft Office PowerPoint</Application>
  <PresentationFormat>Экран (4:3)</PresentationFormat>
  <Paragraphs>106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Ольга</cp:lastModifiedBy>
  <cp:revision>29</cp:revision>
  <dcterms:created xsi:type="dcterms:W3CDTF">2016-02-02T06:28:03Z</dcterms:created>
  <dcterms:modified xsi:type="dcterms:W3CDTF">2016-02-02T15:15:32Z</dcterms:modified>
</cp:coreProperties>
</file>